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0" r:id="rId17"/>
    <p:sldId id="271" r:id="rId18"/>
    <p:sldId id="274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6E10E"/>
    <a:srgbClr val="DE06CF"/>
    <a:srgbClr val="EB05BF"/>
    <a:srgbClr val="660033"/>
    <a:srgbClr val="990033"/>
    <a:srgbClr val="A50021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5051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77039-6FC4-4B74-9464-FFA03E368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AD3B5-654D-41CB-BBF4-7F320A67D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9D6BC-F99B-4446-802C-E1425983C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4BAFE-6B47-4D5B-ABD1-38B56003B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3DE9A-2625-4CEC-9F51-BDD19305B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C569-68BC-4CF3-B3F5-F78B9F2F1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C63CC-0180-4F09-936D-617E937CF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08761-D300-49A1-899E-4CFD415BD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4C7FE-19D1-4FCB-972D-5A72D225C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AB870-F4CF-483F-9F07-B4C842951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BE5E2-8638-493D-A24C-2C3221A50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ACDFCE7-F6E6-4E6E-BC1E-B55AACE9E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D:\Volchitsa\&#1040;&#1081;&#1075;&#1091;&#1083;&#1100;.%2010%20&#1082;&#1083;&#1072;&#1089;&#1089;\&#1060;&#1080;&#1079;&#1080;&#1082;&#1072;\6%20&#1050;&#1086;&#1084;&#1077;&#1090;&#1099;\&#1044;&#1080;&#1044;&#1102;&#1051;-&#1050;&#1072;&#1084;&#1077;&#1090;&#1099;%20&#1093;&#1074;&#1086;&#1089;&#1090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G:\&#1055;&#1056;&#1040;&#1047;&#1044;&#1053;&#1048;&#1050;\12%20&#1072;&#1087;&#1088;&#1077;&#1083;&#1103;\&#1050;&#1054;&#1057;&#1052;&#1048;&#1063;&#1045;&#1057;&#1050;&#1048;&#1045;%20&#1057;&#1058;&#1056;&#1040;&#1053;&#1053;&#1048;&#1062;&#1067;\comet.avi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Космос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82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2411413" y="2276475"/>
            <a:ext cx="4537075" cy="2374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Кометы</a:t>
            </a:r>
          </a:p>
        </p:txBody>
      </p:sp>
      <p:pic>
        <p:nvPicPr>
          <p:cNvPr id="2052" name="Picture 8" descr="(28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60350"/>
            <a:ext cx="7191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 descr="(28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404813"/>
            <a:ext cx="71913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(12)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5113" y="620713"/>
            <a:ext cx="108108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1" descr="(12)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188" y="3860800"/>
            <a:ext cx="108108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2" descr="(12)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175" y="4868863"/>
            <a:ext cx="108108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3" descr="(28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5876925"/>
            <a:ext cx="7191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4" descr="(28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1013" y="5876925"/>
            <a:ext cx="7191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5" descr="(28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876925"/>
            <a:ext cx="7191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ДиДюЛ-Каметы хвос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0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Blue nebulaic wall 1024x7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69215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60350"/>
            <a:ext cx="576263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594995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69215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3888" y="616585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88913"/>
            <a:ext cx="5762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(12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7738" y="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539750" y="908050"/>
            <a:ext cx="8135938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Он пришел к выводу, что в эти годы появлялись не три разные, а одна и та же комета, обращающаяся вокруг Солнца с периодом в 76 лет по эллиптической орбите.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4" descr="1006730060706248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79388" y="620713"/>
            <a:ext cx="58674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Галлей предсказал появление этой кометы в 1758 году, что и подтвердилось. С тех пор она зовется именем Галлея.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 descr="galaxy_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50825" y="692150"/>
            <a:ext cx="8713788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>
                <a:solidFill>
                  <a:srgbClr val="FFFF00"/>
                </a:solidFill>
              </a:rPr>
              <a:t>Очередное появление кометы Галлея ученые наблюдали в 1986 году. С помощью АМС "Вега-1" и "Вега-2" были получены телевизионные изображения кометы и ее ядра.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55650" y="115888"/>
            <a:ext cx="8388350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DE06CF"/>
                </a:solidFill>
              </a:rPr>
              <a:t>      Каждая четвертая                       </a:t>
            </a:r>
          </a:p>
          <a:p>
            <a:r>
              <a:rPr lang="ru-RU" sz="5400" b="1" i="1">
                <a:solidFill>
                  <a:srgbClr val="DE06CF"/>
                </a:solidFill>
              </a:rPr>
              <a:t>                         комета    </a:t>
            </a:r>
          </a:p>
          <a:p>
            <a:r>
              <a:rPr lang="ru-RU" sz="5400" b="1" i="1">
                <a:solidFill>
                  <a:srgbClr val="DE06CF"/>
                </a:solidFill>
              </a:rPr>
              <a:t>          возвращается к </a:t>
            </a:r>
          </a:p>
          <a:p>
            <a:r>
              <a:rPr lang="ru-RU" sz="5400" b="1" i="1">
                <a:solidFill>
                  <a:srgbClr val="DE06CF"/>
                </a:solidFill>
              </a:rPr>
              <a:t>                     Солнцу по </a:t>
            </a:r>
          </a:p>
          <a:p>
            <a:r>
              <a:rPr lang="ru-RU" sz="5400" b="1" i="1">
                <a:solidFill>
                  <a:srgbClr val="DE06CF"/>
                </a:solidFill>
              </a:rPr>
              <a:t>               несколько  раз.</a:t>
            </a:r>
          </a:p>
          <a:p>
            <a:pPr algn="ctr"/>
            <a:r>
              <a:rPr lang="ru-RU" sz="5400" b="1" i="1">
                <a:solidFill>
                  <a:srgbClr val="DE06CF"/>
                </a:solidFill>
              </a:rPr>
              <a:t>          Таких комет  </a:t>
            </a:r>
          </a:p>
          <a:p>
            <a:pPr algn="ctr"/>
            <a:r>
              <a:rPr lang="ru-RU" sz="5400" b="1" i="1">
                <a:solidFill>
                  <a:srgbClr val="DE06CF"/>
                </a:solidFill>
              </a:rPr>
              <a:t>       известно более 120.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547813" y="333375"/>
            <a:ext cx="572452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 i="1">
                <a:solidFill>
                  <a:srgbClr val="DE06CF"/>
                </a:solidFill>
              </a:rPr>
              <a:t> </a:t>
            </a:r>
            <a:r>
              <a:rPr lang="ru-RU" sz="4000" b="1" i="1">
                <a:solidFill>
                  <a:srgbClr val="DE06CF"/>
                </a:solidFill>
              </a:rPr>
              <a:t>Лишь один раз в 20 лет появляется комета, хорошо видимая невооружённым глазом. </a:t>
            </a:r>
          </a:p>
          <a:p>
            <a:pPr algn="ctr"/>
            <a:r>
              <a:rPr lang="ru-RU" sz="4000" b="1" i="1">
                <a:solidFill>
                  <a:srgbClr val="DE06CF"/>
                </a:solidFill>
              </a:rPr>
              <a:t>Природу комет ученые тщательно изучают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513263" y="260350"/>
            <a:ext cx="4630737" cy="63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8000"/>
              </a:lnSpc>
              <a:spcBef>
                <a:spcPts val="600"/>
              </a:spcBef>
            </a:pPr>
            <a:r>
              <a:rPr lang="ru-RU" b="1" i="1">
                <a:solidFill>
                  <a:srgbClr val="DE06CF"/>
                </a:solidFill>
              </a:rPr>
              <a:t>Центральная часть головы называется ядром. Диаметр ядра 0,5-20 км, масса 10</a:t>
            </a:r>
            <a:r>
              <a:rPr lang="ru-RU" b="1" i="1" baseline="30000">
                <a:solidFill>
                  <a:srgbClr val="DE06CF"/>
                </a:solidFill>
              </a:rPr>
              <a:t>11</a:t>
            </a:r>
            <a:r>
              <a:rPr lang="ru-RU" b="1" i="1">
                <a:solidFill>
                  <a:srgbClr val="DE06CF"/>
                </a:solidFill>
              </a:rPr>
              <a:t>-10</a:t>
            </a:r>
            <a:r>
              <a:rPr lang="ru-RU" b="1" i="1" baseline="30000">
                <a:solidFill>
                  <a:srgbClr val="DE06CF"/>
                </a:solidFill>
              </a:rPr>
              <a:t>19</a:t>
            </a:r>
            <a:r>
              <a:rPr lang="ru-RU" b="1" i="1">
                <a:solidFill>
                  <a:srgbClr val="DE06CF"/>
                </a:solidFill>
              </a:rPr>
              <a:t> кг, ядро представляет собой леденистое тело — конгломерат замёрзших газов и частиц пыли.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716463" y="0"/>
            <a:ext cx="4427537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8000"/>
              </a:lnSpc>
              <a:spcBef>
                <a:spcPts val="600"/>
              </a:spcBef>
              <a:defRPr/>
            </a:pPr>
            <a:r>
              <a:rPr lang="ru-RU" b="1">
                <a:solidFill>
                  <a:srgbClr val="E6E10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Хвост кометы состоит из улетучивающихся из ядра под действием солнечных лучей молекул (ионов) газов и частиц пыли, длина хвоста может достигать десятков млн. км. </a:t>
            </a:r>
          </a:p>
        </p:txBody>
      </p:sp>
    </p:spTree>
    <p:custDataLst>
      <p:tags r:id="rId1"/>
    </p:custDataLst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258888" y="404813"/>
            <a:ext cx="7345362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E6E10E"/>
                </a:solidFill>
              </a:rPr>
              <a:t>Видимая часть атмосферы — голова кометы — состоит из газа, плазмы и пыли; солнечный ветер и давление солнечного излучения «сдувают» вещество атмосферы, образуя протяженный хвост.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ru-RU" sz="3600" b="1">
              <a:solidFill>
                <a:srgbClr val="E6E10E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comet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comet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45125"/>
            <a:ext cx="1547813" cy="116046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1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652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468313" y="0"/>
            <a:ext cx="8675687" cy="6858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DE06CF"/>
                </a:solidFill>
              </a:rPr>
              <a:t/>
            </a:r>
            <a:br>
              <a:rPr lang="ru-RU" sz="4000" b="1" i="1" smtClean="0">
                <a:solidFill>
                  <a:srgbClr val="DE06CF"/>
                </a:solidFill>
              </a:rPr>
            </a:br>
            <a:r>
              <a:rPr lang="ru-RU" sz="4000" b="1" i="1" smtClean="0">
                <a:solidFill>
                  <a:srgbClr val="DE06CF"/>
                </a:solidFill>
              </a:rPr>
              <a:t/>
            </a:r>
            <a:br>
              <a:rPr lang="ru-RU" sz="4000" b="1" i="1" smtClean="0">
                <a:solidFill>
                  <a:srgbClr val="DE06CF"/>
                </a:solidFill>
              </a:rPr>
            </a:br>
            <a:r>
              <a:rPr lang="ru-RU" sz="4000" b="1" i="1" smtClean="0">
                <a:solidFill>
                  <a:srgbClr val="DE06CF"/>
                </a:solidFill>
              </a:rPr>
              <a:t>КОМЕТЫ – </a:t>
            </a:r>
            <a:r>
              <a:rPr lang="ru-RU" sz="4000" b="1" smtClean="0">
                <a:solidFill>
                  <a:srgbClr val="DE06CF"/>
                </a:solidFill>
              </a:rPr>
              <a:t>тела Солнечной системы, движущиеся по сильно вытянутым орбитам, на значительных расстояниях от Солнца, выглядят как слабо светящиеся пятнышки овальной формы, а с приближением к Солнцу у них появляются</a:t>
            </a:r>
            <a:r>
              <a:rPr lang="ru-RU" sz="4000" b="1" i="1" smtClean="0">
                <a:solidFill>
                  <a:srgbClr val="DE06CF"/>
                </a:solidFill>
              </a:rPr>
              <a:t> «</a:t>
            </a:r>
            <a:r>
              <a:rPr lang="ru-RU" b="1" i="1" smtClean="0">
                <a:solidFill>
                  <a:srgbClr val="DE06CF"/>
                </a:solidFill>
              </a:rPr>
              <a:t>голова» и «хвост</a:t>
            </a:r>
            <a:r>
              <a:rPr lang="ru-RU" sz="4000" b="1" i="1" smtClean="0">
                <a:solidFill>
                  <a:srgbClr val="DE06CF"/>
                </a:solidFill>
              </a:rPr>
              <a:t>».</a:t>
            </a:r>
            <a:r>
              <a:rPr lang="ru-RU" sz="4000" smtClean="0">
                <a:solidFill>
                  <a:srgbClr val="DE06CF"/>
                </a:solidFill>
              </a:rPr>
              <a:t> </a:t>
            </a:r>
            <a:br>
              <a:rPr lang="ru-RU" sz="4000" smtClean="0">
                <a:solidFill>
                  <a:srgbClr val="DE06CF"/>
                </a:solidFill>
              </a:rPr>
            </a:br>
            <a:endParaRPr lang="ru-RU" sz="4000" smtClean="0">
              <a:solidFill>
                <a:srgbClr val="DE06CF"/>
              </a:solidFill>
            </a:endParaRP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68313" y="549275"/>
            <a:ext cx="80645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DE06CF"/>
                </a:solidFill>
              </a:rPr>
              <a:t>Наиболее известные периодические кометы — Галлея </a:t>
            </a:r>
          </a:p>
          <a:p>
            <a:pPr algn="ctr"/>
            <a:r>
              <a:rPr lang="ru-RU" sz="4000" b="1" i="1">
                <a:solidFill>
                  <a:srgbClr val="DE06CF"/>
                </a:solidFill>
              </a:rPr>
              <a:t>(период более76 лет),</a:t>
            </a:r>
          </a:p>
          <a:p>
            <a:pPr algn="ctr"/>
            <a:r>
              <a:rPr lang="ru-RU" sz="4000" b="1" i="1">
                <a:solidFill>
                  <a:srgbClr val="DE06CF"/>
                </a:solidFill>
              </a:rPr>
              <a:t> Энке ( период 3,3 года), </a:t>
            </a:r>
          </a:p>
          <a:p>
            <a:pPr algn="ctr"/>
            <a:r>
              <a:rPr lang="ru-RU" sz="4000" b="1" i="1">
                <a:solidFill>
                  <a:srgbClr val="DE06CF"/>
                </a:solidFill>
              </a:rPr>
              <a:t>Швассмана — Вахмана (орбита кометы лежит между орбитами Юпитера и Сатурна).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9" name="Picture 4" descr="Space15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86575"/>
          </a:xfrm>
          <a:noFill/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57200" y="404813"/>
            <a:ext cx="8229600" cy="6119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Слово "комета" в переводе с греческого означает</a:t>
            </a:r>
            <a:r>
              <a:rPr lang="ru-RU" sz="4400" b="1" i="1">
                <a:solidFill>
                  <a:srgbClr val="FFFF00"/>
                </a:solidFill>
              </a:rPr>
              <a:t> </a:t>
            </a:r>
          </a:p>
          <a:p>
            <a:pPr marL="342900" indent="-342900" algn="ctr">
              <a:spcBef>
                <a:spcPct val="20000"/>
              </a:spcBef>
            </a:pPr>
            <a:endParaRPr lang="ru-RU" sz="4400" b="1" i="1">
              <a:solidFill>
                <a:srgbClr val="FFFF00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endParaRPr lang="ru-RU" sz="4400" b="1" i="1">
              <a:solidFill>
                <a:srgbClr val="FFFF00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endParaRPr lang="ru-RU" sz="4400" b="1" i="1">
              <a:solidFill>
                <a:srgbClr val="FFFF00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endParaRPr lang="ru-RU" sz="4800" b="1" i="1">
              <a:solidFill>
                <a:schemeClr val="bg1"/>
              </a:solidFill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ru-RU" sz="5400" b="1" i="1" u="sng">
                <a:solidFill>
                  <a:schemeClr val="bg1"/>
                </a:solidFill>
              </a:rPr>
              <a:t>хвостатый, или</a:t>
            </a:r>
            <a:r>
              <a:rPr lang="ru-RU" sz="5400" b="1" i="1">
                <a:solidFill>
                  <a:schemeClr val="bg1"/>
                </a:solidFill>
              </a:rPr>
              <a:t>                </a:t>
            </a:r>
            <a:r>
              <a:rPr lang="ru-RU" sz="5400" b="1" i="1" u="sng">
                <a:solidFill>
                  <a:schemeClr val="bg1"/>
                </a:solidFill>
              </a:rPr>
              <a:t>косматый.</a:t>
            </a:r>
            <a:r>
              <a:rPr lang="ru-RU" sz="5400" b="1" i="1">
                <a:solidFill>
                  <a:schemeClr val="bg1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4" descr="Space15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39750" y="2924175"/>
            <a:ext cx="822960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Невооружённым глазом, к сожалению, сравнительно редко, в среднем один раз за 10—15 лет, можно увидеть яркую комету.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4" descr="Space15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333375"/>
            <a:ext cx="9144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000" b="1" i="1">
                <a:solidFill>
                  <a:srgbClr val="DE06CF"/>
                </a:solidFill>
              </a:rPr>
              <a:t>Туманное хвостатое светило очень медленно перемещается по звёздному небу.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4" descr="spa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95288" y="981075"/>
            <a:ext cx="8459787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>
                <a:solidFill>
                  <a:srgbClr val="DE06CF"/>
                </a:solidFill>
              </a:rPr>
              <a:t>В 1610 году И.Ньютон вычислил путь одной из комет вокруг Солнца, и оказалось, что этот путь представляет собой бесконечно вытянутую кривую — </a:t>
            </a:r>
            <a:r>
              <a:rPr lang="ru-RU" sz="4000" b="1" i="1" u="sng">
                <a:solidFill>
                  <a:srgbClr val="DE06CF"/>
                </a:solidFill>
              </a:rPr>
              <a:t>параболу</a:t>
            </a:r>
            <a:r>
              <a:rPr lang="ru-RU" sz="4000" b="1" i="1">
                <a:solidFill>
                  <a:srgbClr val="DE06CF"/>
                </a:solidFill>
              </a:rPr>
              <a:t>.</a:t>
            </a:r>
          </a:p>
        </p:txBody>
      </p:sp>
      <p:pic>
        <p:nvPicPr>
          <p:cNvPr id="7173" name="Picture 26" descr="(28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852738"/>
            <a:ext cx="71913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7" descr="(28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65400"/>
            <a:ext cx="7191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8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2133600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9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1341438"/>
            <a:ext cx="5762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30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3789363"/>
            <a:ext cx="57626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31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4581525"/>
            <a:ext cx="576262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32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350" y="333375"/>
            <a:ext cx="576263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33" descr="(12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805488"/>
            <a:ext cx="57626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Picture 4" descr="01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029450"/>
          </a:xfrm>
          <a:noFill/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042988" y="765175"/>
            <a:ext cx="72723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Пройдя вблизи Солнца, комета ушла за пределы Солнечной системы в межзвёздное пространство и её никогда больше не видели.</a:t>
            </a:r>
            <a:r>
              <a:rPr lang="ru-RU" sz="4000">
                <a:solidFill>
                  <a:srgbClr val="DE06CF"/>
                </a:solidFill>
              </a:rPr>
              <a:t>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19" name="Picture 7" descr="Space12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684213" y="404813"/>
            <a:ext cx="7847012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>
                <a:solidFill>
                  <a:srgbClr val="FFFF00"/>
                </a:solidFill>
              </a:rPr>
              <a:t>Многие кометы возвращаются к Солнцу через определенное время, иногда через тысячи лет, но некоторые через меньшее время, например, </a:t>
            </a:r>
          </a:p>
          <a:p>
            <a:pPr algn="ctr">
              <a:spcBef>
                <a:spcPct val="20000"/>
              </a:spcBef>
            </a:pPr>
            <a:r>
              <a:rPr lang="ru-RU" sz="4000" b="1" i="1">
                <a:solidFill>
                  <a:srgbClr val="FFFF00"/>
                </a:solidFill>
              </a:rPr>
              <a:t>5 —10 лет. Такие кометы называют короткопериодическими.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79388" y="981075"/>
            <a:ext cx="8640762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>
                <a:solidFill>
                  <a:srgbClr val="DE06CF"/>
                </a:solidFill>
              </a:rPr>
              <a:t>Сподвижник Ньютона Эдмонд Галлей рассчитал орбиты 24 комет, появлявшихся с 1337 по 1698 годы, и обнаружил сходство орбит трех комет 1531, 1607 и 1682 годов. 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399</Words>
  <Application>Microsoft Office PowerPoint</Application>
  <PresentationFormat>Экран (4:3)</PresentationFormat>
  <Paragraphs>34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Слайд 1</vt:lpstr>
      <vt:lpstr>  КОМЕТЫ – тела Солнечной системы, движущиеся по сильно вытянутым орбитам, на значительных расстояниях от Солнца, выглядят как слабо светящиеся пятнышки овальной формы, а с приближением к Солнцу у них появляются «голова» и «хвост».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Im</dc:creator>
  <cp:lastModifiedBy>Владимир</cp:lastModifiedBy>
  <cp:revision>12</cp:revision>
  <dcterms:created xsi:type="dcterms:W3CDTF">2008-01-16T15:10:29Z</dcterms:created>
  <dcterms:modified xsi:type="dcterms:W3CDTF">2015-02-24T04:26:48Z</dcterms:modified>
</cp:coreProperties>
</file>